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4" r:id="rId1"/>
    <p:sldMasterId id="2147483687" r:id="rId2"/>
  </p:sldMasterIdLst>
  <p:notesMasterIdLst>
    <p:notesMasterId r:id="rId12"/>
  </p:notesMasterIdLst>
  <p:handoutMasterIdLst>
    <p:handoutMasterId r:id="rId13"/>
  </p:handoutMasterIdLst>
  <p:sldIdLst>
    <p:sldId id="256" r:id="rId3"/>
    <p:sldId id="258" r:id="rId4"/>
    <p:sldId id="274" r:id="rId5"/>
    <p:sldId id="261" r:id="rId6"/>
    <p:sldId id="275" r:id="rId7"/>
    <p:sldId id="266" r:id="rId8"/>
    <p:sldId id="268" r:id="rId9"/>
    <p:sldId id="273" r:id="rId10"/>
    <p:sldId id="262" r:id="rId11"/>
  </p:sldIdLst>
  <p:sldSz cx="10080625" cy="5670550"/>
  <p:notesSz cx="7559675" cy="10691813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Střední styl 3 – zvýraznění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Styl s motivem 1 – zvýraznění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04" autoAdjust="0"/>
    <p:restoredTop sz="88014" autoAdjust="0"/>
  </p:normalViewPr>
  <p:slideViewPr>
    <p:cSldViewPr snapToGrid="0">
      <p:cViewPr varScale="1">
        <p:scale>
          <a:sx n="121" d="100"/>
          <a:sy n="121" d="100"/>
        </p:scale>
        <p:origin x="780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4" d="100"/>
          <a:sy n="74" d="100"/>
        </p:scale>
        <p:origin x="394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>
            <a:extLst>
              <a:ext uri="{FF2B5EF4-FFF2-40B4-BE49-F238E27FC236}">
                <a16:creationId xmlns:a16="http://schemas.microsoft.com/office/drawing/2014/main" id="{64F023C5-1D50-0AEE-03E0-2096652F82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D4F77279-C061-73AB-4BC1-21E83ABAA5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89CB8-0989-4EB1-9A8F-92EA79AEFDD1}" type="datetimeFigureOut">
              <a:rPr lang="cs-CZ" smtClean="0"/>
              <a:t>13.04.2023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9BF84B8B-C017-3241-E25B-2367F6B643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CA0547A-72AD-607A-9B9A-4738493213A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89D245-BEFE-4313-9342-6636E9BECD7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7314253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C469E1-11F4-4016-9848-AC5229BEF461}" type="datetimeFigureOut">
              <a:rPr lang="cs-CZ" smtClean="0"/>
              <a:t>13.04.2023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A2256C-8D7C-4196-A71A-C91360CF3355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165410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573088" y="1336675"/>
            <a:ext cx="6413500" cy="3608388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2256C-8D7C-4196-A71A-C91360CF3355}" type="slidenum">
              <a:rPr lang="cs-CZ" smtClean="0"/>
              <a:t>1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68208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573088" y="1336675"/>
            <a:ext cx="6413500" cy="3608388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2256C-8D7C-4196-A71A-C91360CF3355}" type="slidenum">
              <a:rPr lang="cs-CZ" smtClean="0"/>
              <a:t>2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771571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573088" y="1336675"/>
            <a:ext cx="6413500" cy="3608388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2256C-8D7C-4196-A71A-C91360CF3355}" type="slidenum">
              <a:rPr lang="cs-CZ" smtClean="0"/>
              <a:t>3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7837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573088" y="1336675"/>
            <a:ext cx="6413500" cy="3608388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2256C-8D7C-4196-A71A-C91360CF3355}" type="slidenum">
              <a:rPr lang="cs-CZ" smtClean="0"/>
              <a:t>4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296061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573088" y="1336675"/>
            <a:ext cx="6413500" cy="3608388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2256C-8D7C-4196-A71A-C91360CF3355}" type="slidenum">
              <a:rPr lang="cs-CZ" smtClean="0"/>
              <a:t>5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952719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573088" y="1336675"/>
            <a:ext cx="6413500" cy="3608388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2256C-8D7C-4196-A71A-C91360CF3355}" type="slidenum">
              <a:rPr lang="cs-CZ" smtClean="0"/>
              <a:t>6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77361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573088" y="1336675"/>
            <a:ext cx="6413500" cy="3608388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2256C-8D7C-4196-A71A-C91360CF3355}" type="slidenum">
              <a:rPr lang="cs-CZ" smtClean="0"/>
              <a:t>7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303604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573088" y="1336675"/>
            <a:ext cx="6413500" cy="3608388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2256C-8D7C-4196-A71A-C91360CF3355}" type="slidenum">
              <a:rPr lang="cs-CZ" smtClean="0"/>
              <a:t>8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240053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573088" y="1336675"/>
            <a:ext cx="6413500" cy="3608388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2256C-8D7C-4196-A71A-C91360CF3355}" type="slidenum">
              <a:rPr lang="cs-CZ" smtClean="0"/>
              <a:t>9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46710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504001" y="132660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504001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A468A87D-BD34-28DA-99A2-B18D8DECB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394421"/>
            <a:ext cx="9071640" cy="609398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1" y="394601"/>
            <a:ext cx="9072000" cy="6093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cs-CZ" sz="4400" b="0" strike="noStrike" spc="-1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504001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5152681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504001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5152681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1" y="394601"/>
            <a:ext cx="9072000" cy="6093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cs-CZ" sz="4400" b="0" strike="noStrike" spc="-1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3571559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 type="body"/>
          </p:nvPr>
        </p:nvSpPr>
        <p:spPr>
          <a:xfrm>
            <a:off x="3571559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4001" y="394601"/>
            <a:ext cx="9072000" cy="6093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cs-CZ" sz="4400" b="0" strike="noStrike" spc="-1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subTitle"/>
          </p:nvPr>
        </p:nvSpPr>
        <p:spPr>
          <a:xfrm>
            <a:off x="504001" y="2749302"/>
            <a:ext cx="9072000" cy="4431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cs-CZ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04001" y="394601"/>
            <a:ext cx="9072000" cy="6093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cs-CZ" sz="4400" b="0" strike="noStrike" spc="-1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504001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504001" y="394601"/>
            <a:ext cx="9072000" cy="6093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cs-CZ" sz="4400" b="0" strike="noStrike" spc="-1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504001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5152681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1" y="394601"/>
            <a:ext cx="9072000" cy="6093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cs-CZ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ubTitle"/>
          </p:nvPr>
        </p:nvSpPr>
        <p:spPr>
          <a:xfrm>
            <a:off x="504001" y="2198682"/>
            <a:ext cx="9072000" cy="4431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cs-CZ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4001" y="394601"/>
            <a:ext cx="9072000" cy="6093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cs-CZ" sz="4400" b="0" strike="noStrike" spc="-1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504001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5152681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504001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04001" y="394601"/>
            <a:ext cx="9072000" cy="6093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cs-CZ" sz="4400" b="0" strike="noStrike" spc="-1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504001" y="2749302"/>
            <a:ext cx="9072000" cy="4431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cs-CZ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1" y="394601"/>
            <a:ext cx="9072000" cy="6093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cs-CZ" sz="4400" b="0" strike="noStrike" spc="-1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504001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5152681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5152681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504001" y="394601"/>
            <a:ext cx="9072000" cy="6093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cs-CZ" sz="4400" b="0" strike="noStrike" spc="-1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504001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5152681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504001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504001" y="394601"/>
            <a:ext cx="9072000" cy="6093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cs-CZ" sz="4400" b="0" strike="noStrike" spc="-1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504001" y="132660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504001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4001" y="394601"/>
            <a:ext cx="9072000" cy="6093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cs-CZ" sz="4400" b="0" strike="noStrike" spc="-1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504001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5152681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504001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145" name="PlaceHolder 5"/>
          <p:cNvSpPr>
            <a:spLocks noGrp="1"/>
          </p:cNvSpPr>
          <p:nvPr>
            <p:ph type="body"/>
          </p:nvPr>
        </p:nvSpPr>
        <p:spPr>
          <a:xfrm>
            <a:off x="5152681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04001" y="394601"/>
            <a:ext cx="9072000" cy="6093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cs-CZ" sz="4400" b="0" strike="noStrike" spc="-1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3571559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151" name="PlaceHolder 6"/>
          <p:cNvSpPr>
            <a:spLocks noGrp="1"/>
          </p:cNvSpPr>
          <p:nvPr>
            <p:ph type="body"/>
          </p:nvPr>
        </p:nvSpPr>
        <p:spPr>
          <a:xfrm>
            <a:off x="3571559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152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1" y="394601"/>
            <a:ext cx="9072000" cy="6093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cs-CZ" sz="4400" b="0" strike="noStrike" spc="-1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504001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1" y="394601"/>
            <a:ext cx="9072000" cy="6093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cs-CZ" sz="4400" b="0" strike="noStrike" spc="-1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4001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5152681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1" y="394601"/>
            <a:ext cx="9072000" cy="6093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cs-CZ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504001" y="2198682"/>
            <a:ext cx="9072000" cy="4431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cs-CZ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1" y="394601"/>
            <a:ext cx="9072000" cy="6093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cs-CZ" sz="4400" b="0" strike="noStrike" spc="-1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04001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5152681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504001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1" y="394601"/>
            <a:ext cx="9072000" cy="6093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cs-CZ" sz="4400" b="0" strike="noStrike" spc="-1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504001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5152681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5152681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1" y="394601"/>
            <a:ext cx="9072000" cy="6093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cs-CZ" sz="4400" b="0" strike="noStrike" spc="-1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04001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152681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504001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1" y="574472"/>
            <a:ext cx="9071640" cy="249299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cs-CZ" sz="1800" b="0" strike="noStrike" spc="-1">
                <a:latin typeface="Arial"/>
              </a:rPr>
              <a:t>Klikněte pro úpravu formátu textu nadpisu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1" y="1326600"/>
            <a:ext cx="9071640" cy="156816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1800" b="0" strike="noStrike" spc="-1">
                <a:latin typeface="Arial"/>
              </a:rPr>
              <a:t>Klikněte pro úpravu formátu textu osnovy</a:t>
            </a:r>
          </a:p>
          <a:p>
            <a:pPr marL="864028" lvl="1" indent="-32401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cs-CZ" sz="1800" b="0" strike="noStrike" spc="-1">
                <a:latin typeface="Arial"/>
              </a:rPr>
              <a:t>Druhá úroveň</a:t>
            </a:r>
          </a:p>
          <a:p>
            <a:pPr marL="1296044" lvl="2" indent="-288010">
              <a:spcBef>
                <a:spcPts val="8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1800" b="0" strike="noStrike" spc="-1">
                <a:latin typeface="Arial"/>
              </a:rPr>
              <a:t>Třetí úroveň</a:t>
            </a:r>
          </a:p>
          <a:p>
            <a:pPr marL="1728058" lvl="3" indent="-216008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cs-CZ" sz="1800" b="0" strike="noStrike" spc="-1">
                <a:latin typeface="Arial"/>
              </a:rPr>
              <a:t>Čtvrtá úroveň osnovy</a:t>
            </a:r>
          </a:p>
          <a:p>
            <a:pPr marL="2160072" lvl="4" indent="-216008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1800" b="0" strike="noStrike" spc="-1">
                <a:latin typeface="Arial"/>
              </a:rPr>
              <a:t>Pátá úroveň osnovy</a:t>
            </a:r>
          </a:p>
          <a:p>
            <a:pPr marL="2592086" lvl="5" indent="-216008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1800" b="0" strike="noStrike" spc="-1">
                <a:latin typeface="Arial"/>
              </a:rPr>
              <a:t>Šestá úroveň</a:t>
            </a:r>
          </a:p>
          <a:p>
            <a:pPr marL="3024100" lvl="6" indent="-216008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1800" b="0" strike="noStrike" spc="-1">
                <a:latin typeface="Arial"/>
              </a:rPr>
              <a:t>Sedmá úroveň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504001" y="3044520"/>
            <a:ext cx="9071640" cy="1568160"/>
          </a:xfrm>
          <a:prstGeom prst="rect">
            <a:avLst/>
          </a:prstGeom>
        </p:spPr>
        <p:txBody>
          <a:bodyPr lIns="0" tIns="0" rIns="0" bIns="0">
            <a:normAutofit fontScale="56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1800" b="0" strike="noStrike" spc="-1">
                <a:latin typeface="Arial"/>
              </a:rPr>
              <a:t>Klikněte pro úpravu formátu textu osnovy</a:t>
            </a:r>
          </a:p>
          <a:p>
            <a:pPr marL="864028" lvl="1" indent="-32401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cs-CZ" sz="1800" b="0" strike="noStrike" spc="-1">
                <a:latin typeface="Arial"/>
              </a:rPr>
              <a:t>Druhá úroveň</a:t>
            </a:r>
          </a:p>
          <a:p>
            <a:pPr marL="1296044" lvl="2" indent="-288010">
              <a:spcBef>
                <a:spcPts val="8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1800" b="0" strike="noStrike" spc="-1">
                <a:latin typeface="Arial"/>
              </a:rPr>
              <a:t>Třetí úroveň</a:t>
            </a:r>
          </a:p>
          <a:p>
            <a:pPr marL="1728058" lvl="3" indent="-216008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cs-CZ" sz="1800" b="0" strike="noStrike" spc="-1">
                <a:latin typeface="Arial"/>
              </a:rPr>
              <a:t>Čtvrtá úroveň osnovy</a:t>
            </a:r>
          </a:p>
          <a:p>
            <a:pPr marL="2160072" lvl="4" indent="-216008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1800" b="0" strike="noStrike" spc="-1">
                <a:latin typeface="Arial"/>
              </a:rPr>
              <a:t>Pátá úroveň osnovy</a:t>
            </a:r>
          </a:p>
          <a:p>
            <a:pPr marL="2592086" lvl="5" indent="-216008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1800" b="0" strike="noStrike" spc="-1">
                <a:latin typeface="Arial"/>
              </a:rPr>
              <a:t>Šestá úroveň</a:t>
            </a:r>
          </a:p>
          <a:p>
            <a:pPr marL="3024100" lvl="6" indent="-216008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1800" b="0" strike="noStrike" spc="-1">
                <a:latin typeface="Arial"/>
              </a:rPr>
              <a:t>Sedmá úroveň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lvl1pPr algn="l" defTabSz="91443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75942" indent="-431957" algn="l" defTabSz="914430" rtl="0" eaLnBrk="1" latinLnBrk="0" hangingPunct="1">
        <a:lnSpc>
          <a:spcPct val="90000"/>
        </a:lnSpc>
        <a:spcBef>
          <a:spcPts val="1889"/>
        </a:spcBef>
        <a:buClr>
          <a:srgbClr val="000000"/>
        </a:buClr>
        <a:buSzPct val="45000"/>
        <a:buFont typeface="Wingdings" charset="2"/>
        <a:buChar char="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23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38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53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69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83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99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14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30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6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30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45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61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77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91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07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22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504001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cs-CZ" sz="4400" b="0" strike="noStrike" spc="-1">
                <a:latin typeface="Arial"/>
              </a:rPr>
              <a:t>Klikněte pro úpravu formátu textu nadpisu</a:t>
            </a: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504001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3200" b="0" strike="noStrike" spc="-1">
                <a:latin typeface="Arial"/>
              </a:rPr>
              <a:t>Klikněte pro úpravu formátu textu osnovy</a:t>
            </a:r>
          </a:p>
          <a:p>
            <a:pPr marL="864028" lvl="1" indent="-32401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cs-CZ" sz="2800" b="0" strike="noStrike" spc="-1">
                <a:latin typeface="Arial"/>
              </a:rPr>
              <a:t>Druhá úroveň</a:t>
            </a:r>
          </a:p>
          <a:p>
            <a:pPr marL="1296044" lvl="2" indent="-288010">
              <a:spcBef>
                <a:spcPts val="8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400" b="0" strike="noStrike" spc="-1">
                <a:latin typeface="Arial"/>
              </a:rPr>
              <a:t>Třetí úroveň</a:t>
            </a:r>
          </a:p>
          <a:p>
            <a:pPr marL="1728058" lvl="3" indent="-216008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cs-CZ" sz="2000" b="0" strike="noStrike" spc="-1">
                <a:latin typeface="Arial"/>
              </a:rPr>
              <a:t>Čtvrtá úroveň osnovy</a:t>
            </a:r>
          </a:p>
          <a:p>
            <a:pPr marL="2160072" lvl="4" indent="-216008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000" b="0" strike="noStrike" spc="-1">
                <a:latin typeface="Arial"/>
              </a:rPr>
              <a:t>Pátá úroveň osnovy</a:t>
            </a:r>
          </a:p>
          <a:p>
            <a:pPr marL="2592086" lvl="5" indent="-216008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000" b="0" strike="noStrike" spc="-1">
                <a:latin typeface="Arial"/>
              </a:rPr>
              <a:t>Šestá úroveň</a:t>
            </a:r>
          </a:p>
          <a:p>
            <a:pPr marL="3024100" lvl="6" indent="-216008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000" b="0" strike="noStrike" spc="-1">
                <a:latin typeface="Arial"/>
              </a:rPr>
              <a:t>Sedmá úroveň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sldNum="0" hdr="0" ftr="0" dt="0"/>
  <p:txStyles>
    <p:titleStyle>
      <a:lvl1pPr algn="l" defTabSz="91443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75942" indent="-431957" algn="l" defTabSz="914430" rtl="0" eaLnBrk="1" latinLnBrk="0" hangingPunct="1">
        <a:lnSpc>
          <a:spcPct val="90000"/>
        </a:lnSpc>
        <a:spcBef>
          <a:spcPts val="1889"/>
        </a:spcBef>
        <a:buClr>
          <a:srgbClr val="000000"/>
        </a:buClr>
        <a:buSzPct val="45000"/>
        <a:buFont typeface="Wingdings" charset="2"/>
        <a:buChar char="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23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38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53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69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83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99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14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30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6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30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45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61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77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91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07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22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3528000" y="2732041"/>
            <a:ext cx="5542919" cy="9848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ct val="100000"/>
              </a:lnSpc>
            </a:pPr>
            <a:r>
              <a:rPr lang="cs-CZ" sz="3200" b="1" spc="-1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"/>
                <a:ea typeface="DejaVu Sans"/>
              </a:rPr>
              <a:t>Mobilní aplikace pro rozpoznávání zvířat</a:t>
            </a:r>
            <a:endParaRPr lang="cs-CZ" sz="3200" spc="-1" dirty="0">
              <a:solidFill>
                <a:schemeClr val="tx1">
                  <a:lumMod val="95000"/>
                  <a:lumOff val="5000"/>
                </a:schemeClr>
              </a:solidFill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3528000" y="4426200"/>
            <a:ext cx="2447131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>
              <a:lnSpc>
                <a:spcPct val="100000"/>
              </a:lnSpc>
            </a:pPr>
            <a:r>
              <a:rPr lang="cs-CZ" sz="2000" b="1" spc="-1" dirty="0">
                <a:solidFill>
                  <a:srgbClr val="000000"/>
                </a:solidFill>
                <a:latin typeface="Source Sans Pro"/>
                <a:ea typeface="DejaVu Sans"/>
              </a:rPr>
              <a:t>Jiří Daberger</a:t>
            </a:r>
            <a:endParaRPr lang="cs-CZ" sz="20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cs-CZ" sz="1600" spc="-1" dirty="0">
                <a:solidFill>
                  <a:srgbClr val="666666"/>
                </a:solidFill>
                <a:latin typeface="Source Sans Pro"/>
                <a:ea typeface="DejaVu Sans"/>
              </a:rPr>
              <a:t>Obor softwarové inženýrství</a:t>
            </a:r>
            <a:endParaRPr lang="cs-CZ" sz="1600" spc="-1" dirty="0">
              <a:latin typeface="Arial"/>
            </a:endParaRPr>
          </a:p>
        </p:txBody>
      </p:sp>
      <p:sp>
        <p:nvSpPr>
          <p:cNvPr id="155" name="Line 3"/>
          <p:cNvSpPr/>
          <p:nvPr/>
        </p:nvSpPr>
        <p:spPr>
          <a:xfrm>
            <a:off x="3528000" y="4284000"/>
            <a:ext cx="792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556AC55F-EAF9-DAB0-0749-0FA4031756FE}"/>
              </a:ext>
            </a:extLst>
          </p:cNvPr>
          <p:cNvSpPr txBox="1"/>
          <p:nvPr/>
        </p:nvSpPr>
        <p:spPr>
          <a:xfrm>
            <a:off x="199104" y="5036263"/>
            <a:ext cx="39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080AD02-085F-45C5-97B6-B0561A895852}" type="slidenum">
              <a:rPr lang="cs-CZ"/>
              <a:t>1</a:t>
            </a:fld>
            <a:endParaRPr lang="cs-CZ" dirty="0"/>
          </a:p>
        </p:txBody>
      </p:sp>
      <p:sp>
        <p:nvSpPr>
          <p:cNvPr id="3" name="CustomShape 2">
            <a:extLst>
              <a:ext uri="{FF2B5EF4-FFF2-40B4-BE49-F238E27FC236}">
                <a16:creationId xmlns:a16="http://schemas.microsoft.com/office/drawing/2014/main" id="{721B59D2-FC87-4136-94B4-16DAF9AFC7F0}"/>
              </a:ext>
            </a:extLst>
          </p:cNvPr>
          <p:cNvSpPr/>
          <p:nvPr/>
        </p:nvSpPr>
        <p:spPr>
          <a:xfrm>
            <a:off x="6944710" y="4426200"/>
            <a:ext cx="2447131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>
              <a:lnSpc>
                <a:spcPct val="100000"/>
              </a:lnSpc>
            </a:pPr>
            <a:r>
              <a:rPr lang="cs-CZ" sz="2000" spc="-1" dirty="0">
                <a:solidFill>
                  <a:schemeClr val="bg1">
                    <a:lumMod val="50000"/>
                  </a:schemeClr>
                </a:solidFill>
                <a:latin typeface="Source Sans Pro"/>
                <a:ea typeface="DejaVu Sans"/>
              </a:rPr>
              <a:t>Vedoucí práce</a:t>
            </a:r>
            <a:endParaRPr lang="cs-CZ" sz="2000" spc="-1" dirty="0">
              <a:solidFill>
                <a:schemeClr val="bg1">
                  <a:lumMod val="50000"/>
                </a:schemeClr>
              </a:solidFill>
              <a:latin typeface="Arial"/>
            </a:endParaRPr>
          </a:p>
          <a:p>
            <a:r>
              <a:rPr lang="cs-CZ" sz="1600" b="1" dirty="0"/>
              <a:t>Ing. Petr Žáček, Ph.D.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0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803518" y="432001"/>
            <a:ext cx="2538771" cy="6448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1" rIns="90000" bIns="45001">
            <a:spAutoFit/>
          </a:bodyPr>
          <a:lstStyle/>
          <a:p>
            <a:pPr>
              <a:lnSpc>
                <a:spcPct val="100000"/>
              </a:lnSpc>
            </a:pPr>
            <a:r>
              <a:rPr lang="cs-CZ" sz="3600" b="1" spc="-1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"/>
                <a:ea typeface="DejaVu Sans"/>
              </a:rPr>
              <a:t>Obsah</a:t>
            </a:r>
            <a:endParaRPr lang="cs-CZ" sz="3200" spc="-1" dirty="0">
              <a:solidFill>
                <a:schemeClr val="tx1">
                  <a:lumMod val="95000"/>
                  <a:lumOff val="5000"/>
                </a:schemeClr>
              </a:solidFill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1980852" y="1392412"/>
            <a:ext cx="6118920" cy="34095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ct val="115000"/>
              </a:lnSpc>
              <a:spcBef>
                <a:spcPts val="567"/>
              </a:spcBef>
              <a:spcAft>
                <a:spcPts val="567"/>
              </a:spcAft>
            </a:pPr>
            <a:r>
              <a:rPr lang="cs-CZ" sz="3200" b="1" spc="-1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"/>
                <a:ea typeface="Microsoft YaHei"/>
              </a:rPr>
              <a:t>1 /	Stav teoretické části </a:t>
            </a:r>
          </a:p>
          <a:p>
            <a:pPr>
              <a:lnSpc>
                <a:spcPct val="115000"/>
              </a:lnSpc>
              <a:spcBef>
                <a:spcPts val="567"/>
              </a:spcBef>
              <a:spcAft>
                <a:spcPts val="567"/>
              </a:spcAft>
            </a:pPr>
            <a:r>
              <a:rPr lang="cs-CZ" sz="3200" b="1" spc="-1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"/>
                <a:ea typeface="Microsoft YaHei"/>
              </a:rPr>
              <a:t>2 / 	Detekce objektů</a:t>
            </a:r>
          </a:p>
          <a:p>
            <a:pPr>
              <a:lnSpc>
                <a:spcPct val="115000"/>
              </a:lnSpc>
              <a:spcBef>
                <a:spcPts val="567"/>
              </a:spcBef>
              <a:spcAft>
                <a:spcPts val="567"/>
              </a:spcAft>
            </a:pPr>
            <a:r>
              <a:rPr lang="cs-CZ" sz="3200" b="1" spc="-1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"/>
                <a:ea typeface="Microsoft YaHei"/>
              </a:rPr>
              <a:t>3 /	Stav praktické části</a:t>
            </a:r>
            <a:endParaRPr lang="cs-CZ" sz="3200" spc="-1" dirty="0">
              <a:solidFill>
                <a:schemeClr val="tx1">
                  <a:lumMod val="95000"/>
                  <a:lumOff val="5000"/>
                </a:schemeClr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567"/>
              </a:spcBef>
              <a:spcAft>
                <a:spcPts val="567"/>
              </a:spcAft>
            </a:pPr>
            <a:r>
              <a:rPr lang="cs-CZ" sz="3200" b="1" spc="-1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"/>
                <a:ea typeface="Microsoft YaHei"/>
              </a:rPr>
              <a:t>4 /	Ukázky</a:t>
            </a:r>
          </a:p>
          <a:p>
            <a:pPr>
              <a:lnSpc>
                <a:spcPct val="115000"/>
              </a:lnSpc>
              <a:spcBef>
                <a:spcPts val="567"/>
              </a:spcBef>
              <a:spcAft>
                <a:spcPts val="567"/>
              </a:spcAft>
            </a:pPr>
            <a:r>
              <a:rPr lang="cs-CZ" sz="3200" b="1" spc="-1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"/>
                <a:ea typeface="Microsoft YaHei"/>
              </a:rPr>
              <a:t>5 /	Shrnutí aktuálního stavu</a:t>
            </a:r>
            <a:endParaRPr lang="cs-CZ" sz="3200" spc="-1" dirty="0">
              <a:solidFill>
                <a:schemeClr val="tx1">
                  <a:lumMod val="95000"/>
                  <a:lumOff val="5000"/>
                </a:schemeClr>
              </a:solidFill>
              <a:latin typeface="Arial"/>
            </a:endParaRP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0A282A77-D95D-D75A-37B1-8E3F376C1AAC}"/>
              </a:ext>
            </a:extLst>
          </p:cNvPr>
          <p:cNvSpPr txBox="1"/>
          <p:nvPr/>
        </p:nvSpPr>
        <p:spPr>
          <a:xfrm>
            <a:off x="199104" y="5036263"/>
            <a:ext cx="39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080AD02-085F-45C5-97B6-B0561A895852}" type="slidenum">
              <a:rPr lang="cs-CZ"/>
              <a:t>2</a:t>
            </a:fld>
            <a:endParaRPr lang="cs-CZ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566640" y="226081"/>
            <a:ext cx="4976280" cy="1846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r>
              <a:rPr lang="cs-CZ" sz="1200" b="1" spc="-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/>
                <a:ea typeface="DejaVu Sans"/>
              </a:rPr>
              <a:t>Mobilní aplikace pro rozpoznávání zvířat</a:t>
            </a:r>
            <a:endParaRPr lang="cs-CZ" sz="1200" spc="-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566640" y="504000"/>
            <a:ext cx="6478560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ct val="100000"/>
              </a:lnSpc>
            </a:pPr>
            <a:r>
              <a:rPr lang="cs-CZ" sz="3600" b="1" spc="-1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"/>
                <a:ea typeface="DejaVu Sans"/>
              </a:rPr>
              <a:t>1 / Stav teoretické části</a:t>
            </a:r>
            <a:endParaRPr lang="cs-CZ" sz="3600" spc="-1" dirty="0">
              <a:solidFill>
                <a:schemeClr val="tx1">
                  <a:lumMod val="95000"/>
                  <a:lumOff val="5000"/>
                </a:schemeClr>
              </a:solidFill>
              <a:latin typeface="Arial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341081F7-F2A9-CF38-E429-B66A533DD087}"/>
              </a:ext>
            </a:extLst>
          </p:cNvPr>
          <p:cNvSpPr/>
          <p:nvPr/>
        </p:nvSpPr>
        <p:spPr>
          <a:xfrm>
            <a:off x="910347" y="1151252"/>
            <a:ext cx="4836184" cy="36767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 marL="342911" indent="-34291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sz="2800" spc="-1" dirty="0">
                <a:latin typeface="Arial"/>
              </a:rPr>
              <a:t>23 stránek textu</a:t>
            </a:r>
          </a:p>
          <a:p>
            <a:pPr marL="342911" indent="-34291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sz="2800" spc="-1" dirty="0">
                <a:latin typeface="Arial"/>
              </a:rPr>
              <a:t>Počítačové vidění</a:t>
            </a:r>
          </a:p>
          <a:p>
            <a:pPr marL="342911" indent="-34291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sz="2800" spc="-1" dirty="0">
                <a:latin typeface="Arial"/>
              </a:rPr>
              <a:t>Konvoluční neuronové sítě</a:t>
            </a:r>
          </a:p>
          <a:p>
            <a:pPr marL="342911" indent="-34291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sz="2800" spc="-1" dirty="0">
                <a:latin typeface="Arial"/>
              </a:rPr>
              <a:t>Vývoj mobilních aplikací</a:t>
            </a:r>
          </a:p>
          <a:p>
            <a:pPr marL="342911" indent="-34291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sz="2800" spc="-1" dirty="0">
                <a:latin typeface="Arial"/>
              </a:rPr>
              <a:t>Podobné aplikace</a:t>
            </a:r>
          </a:p>
          <a:p>
            <a:pPr marL="342911" indent="-34291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cs-CZ" sz="2200" spc="-1" dirty="0">
              <a:latin typeface="Arial"/>
            </a:endParaRP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236E723F-A9A2-7C87-D86A-D4DBE90F8346}"/>
              </a:ext>
            </a:extLst>
          </p:cNvPr>
          <p:cNvSpPr txBox="1"/>
          <p:nvPr/>
        </p:nvSpPr>
        <p:spPr>
          <a:xfrm>
            <a:off x="199104" y="5036263"/>
            <a:ext cx="39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080AD02-085F-45C5-97B6-B0561A895852}" type="slidenum">
              <a:rPr lang="cs-CZ"/>
              <a:t>3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08389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566640" y="226081"/>
            <a:ext cx="4976280" cy="1846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r>
              <a:rPr lang="cs-CZ" sz="1200" b="1" spc="-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/>
                <a:ea typeface="DejaVu Sans"/>
              </a:rPr>
              <a:t>Mobilní aplikace pro rozpoznávání zvířat</a:t>
            </a:r>
            <a:endParaRPr lang="cs-CZ" sz="1200" spc="-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566640" y="504000"/>
            <a:ext cx="6478560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ct val="100000"/>
              </a:lnSpc>
            </a:pPr>
            <a:r>
              <a:rPr lang="cs-CZ" sz="3600" b="1" spc="-1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"/>
                <a:ea typeface="DejaVu Sans"/>
              </a:rPr>
              <a:t>2 / Detekce objektů</a:t>
            </a:r>
            <a:endParaRPr lang="cs-CZ" sz="3600" spc="-1" dirty="0">
              <a:solidFill>
                <a:schemeClr val="tx1">
                  <a:lumMod val="95000"/>
                  <a:lumOff val="5000"/>
                </a:schemeClr>
              </a:solidFill>
              <a:latin typeface="Arial"/>
            </a:endParaRPr>
          </a:p>
        </p:txBody>
      </p:sp>
      <p:pic>
        <p:nvPicPr>
          <p:cNvPr id="172" name="Obrázek 17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06667" y="-8090"/>
            <a:ext cx="3773958" cy="5678640"/>
          </a:xfrm>
          <a:prstGeom prst="rect">
            <a:avLst/>
          </a:prstGeom>
          <a:ln>
            <a:noFill/>
          </a:ln>
        </p:spPr>
      </p:pic>
      <p:sp>
        <p:nvSpPr>
          <p:cNvPr id="3" name="CustomShape 4">
            <a:extLst>
              <a:ext uri="{FF2B5EF4-FFF2-40B4-BE49-F238E27FC236}">
                <a16:creationId xmlns:a16="http://schemas.microsoft.com/office/drawing/2014/main" id="{341081F7-F2A9-CF38-E429-B66A533DD087}"/>
              </a:ext>
            </a:extLst>
          </p:cNvPr>
          <p:cNvSpPr/>
          <p:nvPr/>
        </p:nvSpPr>
        <p:spPr>
          <a:xfrm>
            <a:off x="910346" y="1151252"/>
            <a:ext cx="5419617" cy="268438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 marL="342911" indent="-34291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sz="3000" spc="-1" dirty="0">
                <a:latin typeface="Arial"/>
              </a:rPr>
              <a:t>Úloha počítačového vidění</a:t>
            </a:r>
          </a:p>
          <a:p>
            <a:pPr marL="342911" indent="-34291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sz="3000" spc="-1" dirty="0">
                <a:latin typeface="Arial"/>
              </a:rPr>
              <a:t>Konvoluční neuronové sítě</a:t>
            </a:r>
          </a:p>
          <a:p>
            <a:pPr marL="342911" indent="-34291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sz="3000" spc="-1" dirty="0">
                <a:latin typeface="Arial"/>
              </a:rPr>
              <a:t>Detekce s klasifikací několika objektů v obraze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236E723F-A9A2-7C87-D86A-D4DBE90F8346}"/>
              </a:ext>
            </a:extLst>
          </p:cNvPr>
          <p:cNvSpPr txBox="1"/>
          <p:nvPr/>
        </p:nvSpPr>
        <p:spPr>
          <a:xfrm>
            <a:off x="199104" y="5036263"/>
            <a:ext cx="39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080AD02-085F-45C5-97B6-B0561A895852}" type="slidenum">
              <a:rPr lang="cs-CZ"/>
              <a:t>4</a:t>
            </a:fld>
            <a:endParaRPr lang="cs-CZ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566640" y="226081"/>
            <a:ext cx="4976280" cy="1846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r>
              <a:rPr lang="cs-CZ" sz="1200" b="1" spc="-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/>
                <a:ea typeface="DejaVu Sans"/>
              </a:rPr>
              <a:t>Mobilní aplikace pro rozpoznávání zvířat</a:t>
            </a:r>
            <a:endParaRPr lang="cs-CZ" sz="1200" spc="-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566640" y="504000"/>
            <a:ext cx="6478560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ct val="100000"/>
              </a:lnSpc>
            </a:pPr>
            <a:r>
              <a:rPr lang="cs-CZ" sz="3600" b="1" spc="-1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"/>
                <a:ea typeface="DejaVu Sans"/>
              </a:rPr>
              <a:t>3 / Stav praktické části</a:t>
            </a:r>
            <a:endParaRPr lang="cs-CZ" sz="3600" spc="-1" dirty="0">
              <a:solidFill>
                <a:schemeClr val="tx1">
                  <a:lumMod val="95000"/>
                  <a:lumOff val="5000"/>
                </a:schemeClr>
              </a:solidFill>
              <a:latin typeface="Arial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341081F7-F2A9-CF38-E429-B66A533DD087}"/>
              </a:ext>
            </a:extLst>
          </p:cNvPr>
          <p:cNvSpPr/>
          <p:nvPr/>
        </p:nvSpPr>
        <p:spPr>
          <a:xfrm>
            <a:off x="910346" y="1151252"/>
            <a:ext cx="6294495" cy="37981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 marL="342911" indent="-34291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sz="2800" spc="-1" dirty="0">
                <a:latin typeface="Arial"/>
              </a:rPr>
              <a:t>44 stránek</a:t>
            </a:r>
          </a:p>
          <a:p>
            <a:pPr marL="342911" indent="-34291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sz="2800" spc="-1" dirty="0">
                <a:latin typeface="Arial"/>
              </a:rPr>
              <a:t>Návrh mobilní aplikace</a:t>
            </a:r>
          </a:p>
          <a:p>
            <a:pPr marL="342911" indent="-34291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sz="2800" spc="-1" dirty="0">
                <a:latin typeface="Arial"/>
              </a:rPr>
              <a:t>Vývoj mobilní aplikace</a:t>
            </a:r>
          </a:p>
          <a:p>
            <a:pPr marL="800111" lvl="1" indent="-34291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sz="2800" spc="-1" dirty="0">
                <a:latin typeface="Arial"/>
              </a:rPr>
              <a:t>Kotlin, Jetpack Compose</a:t>
            </a:r>
          </a:p>
          <a:p>
            <a:pPr marL="342911" indent="-34291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sz="2800" spc="-1" dirty="0">
                <a:latin typeface="Arial"/>
              </a:rPr>
              <a:t>Tvorba datasetu</a:t>
            </a:r>
          </a:p>
          <a:p>
            <a:pPr marL="342911" indent="-34291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sz="2800" spc="-1" dirty="0">
                <a:latin typeface="Arial"/>
              </a:rPr>
              <a:t>Trénování a testování modelu 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236E723F-A9A2-7C87-D86A-D4DBE90F8346}"/>
              </a:ext>
            </a:extLst>
          </p:cNvPr>
          <p:cNvSpPr txBox="1"/>
          <p:nvPr/>
        </p:nvSpPr>
        <p:spPr>
          <a:xfrm>
            <a:off x="199104" y="5036263"/>
            <a:ext cx="39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080AD02-085F-45C5-97B6-B0561A895852}" type="slidenum">
              <a:rPr lang="cs-CZ"/>
              <a:t>5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10318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566640" y="226081"/>
            <a:ext cx="4976280" cy="1846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r>
              <a:rPr lang="cs-CZ" sz="1200" b="1" spc="-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/>
                <a:ea typeface="DejaVu Sans"/>
              </a:rPr>
              <a:t>Mobilní aplikace pro rozpoznávání zvířat</a:t>
            </a:r>
            <a:endParaRPr lang="cs-CZ" sz="1200" spc="-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566640" y="504000"/>
            <a:ext cx="6478560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ct val="100000"/>
              </a:lnSpc>
            </a:pPr>
            <a:r>
              <a:rPr lang="cs-CZ" sz="3600" b="1" spc="-1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"/>
                <a:ea typeface="DejaVu Sans"/>
              </a:rPr>
              <a:t>4 / Ukázka - Náhled kamery</a:t>
            </a:r>
            <a:endParaRPr lang="cs-CZ" sz="3600" spc="-1" dirty="0">
              <a:solidFill>
                <a:schemeClr val="tx1">
                  <a:lumMod val="95000"/>
                  <a:lumOff val="5000"/>
                </a:schemeClr>
              </a:solidFill>
              <a:latin typeface="Arial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341081F7-F2A9-CF38-E429-B66A533DD087}"/>
              </a:ext>
            </a:extLst>
          </p:cNvPr>
          <p:cNvSpPr/>
          <p:nvPr/>
        </p:nvSpPr>
        <p:spPr>
          <a:xfrm>
            <a:off x="880057" y="1151254"/>
            <a:ext cx="4013551" cy="29266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 marL="285759" indent="-28575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sz="2600" spc="-1" dirty="0">
                <a:latin typeface="Arial"/>
              </a:rPr>
              <a:t>CameraX</a:t>
            </a:r>
          </a:p>
          <a:p>
            <a:pPr marL="285759" indent="-28575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sz="2600" spc="-1" dirty="0">
                <a:latin typeface="Arial"/>
              </a:rPr>
              <a:t>Vytvoření snímku</a:t>
            </a:r>
          </a:p>
          <a:p>
            <a:pPr marL="285759" indent="-28575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sz="2600" spc="-1" dirty="0">
                <a:latin typeface="Arial"/>
              </a:rPr>
              <a:t>Pozastavení detekce</a:t>
            </a:r>
          </a:p>
          <a:p>
            <a:pPr marL="285759" indent="-28575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sz="2600" spc="-1" dirty="0">
                <a:latin typeface="Arial"/>
              </a:rPr>
              <a:t>Klasifikace vybrané fotky</a:t>
            </a:r>
          </a:p>
          <a:p>
            <a:pPr marL="285759" indent="-28575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sz="2600" spc="-1" dirty="0">
                <a:latin typeface="Arial"/>
              </a:rPr>
              <a:t>Oprávnění přístupu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71E954A9-0001-AAA9-E9ED-230A200781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2969" y="2027595"/>
            <a:ext cx="1620001" cy="3398823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8E427A83-0E2B-8622-84AA-8FE9A66D9A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3608" y="2027595"/>
            <a:ext cx="1620001" cy="3370621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71231804-AA2F-22EA-2FCD-E0DE5008F6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72330" y="2038006"/>
            <a:ext cx="1620001" cy="3378000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AF337EC8-EF39-B265-33EB-C47DE8A562D3}"/>
              </a:ext>
            </a:extLst>
          </p:cNvPr>
          <p:cNvSpPr txBox="1"/>
          <p:nvPr/>
        </p:nvSpPr>
        <p:spPr>
          <a:xfrm>
            <a:off x="199104" y="5036263"/>
            <a:ext cx="39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080AD02-085F-45C5-97B6-B0561A895852}" type="slidenum">
              <a:rPr lang="cs-CZ"/>
              <a:t>6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946604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566640" y="226081"/>
            <a:ext cx="4976280" cy="1846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r>
              <a:rPr lang="cs-CZ" sz="1200" b="1" spc="-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/>
                <a:ea typeface="DejaVu Sans"/>
              </a:rPr>
              <a:t>Mobilní aplikace pro rozpoznávání zvířat</a:t>
            </a:r>
            <a:endParaRPr lang="cs-CZ" sz="1200" spc="-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566640" y="504000"/>
            <a:ext cx="6478560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ct val="100000"/>
              </a:lnSpc>
            </a:pPr>
            <a:r>
              <a:rPr lang="cs-CZ" sz="3600" b="1" spc="-1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"/>
                <a:ea typeface="DejaVu Sans"/>
              </a:rPr>
              <a:t>5 / Ukázka – Funkce zvířat</a:t>
            </a:r>
            <a:endParaRPr lang="cs-CZ" sz="3600" spc="-1" dirty="0">
              <a:solidFill>
                <a:schemeClr val="tx1">
                  <a:lumMod val="95000"/>
                  <a:lumOff val="5000"/>
                </a:schemeClr>
              </a:solidFill>
              <a:latin typeface="Arial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341081F7-F2A9-CF38-E429-B66A533DD087}"/>
              </a:ext>
            </a:extLst>
          </p:cNvPr>
          <p:cNvSpPr/>
          <p:nvPr/>
        </p:nvSpPr>
        <p:spPr>
          <a:xfrm>
            <a:off x="880058" y="1151252"/>
            <a:ext cx="4811294" cy="12128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 marL="285759" indent="-28575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sz="2800" spc="-1" dirty="0">
                <a:latin typeface="Arial"/>
              </a:rPr>
              <a:t>Katalog zvířat a jejich detail</a:t>
            </a:r>
          </a:p>
          <a:p>
            <a:pPr marL="285759" indent="-28575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sz="2800" spc="-1" dirty="0">
                <a:latin typeface="Arial"/>
              </a:rPr>
              <a:t>Vyhledávání zvířat</a:t>
            </a:r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2390BBDC-AEB5-8CE9-8215-50401BC7A4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0129" y="1649511"/>
            <a:ext cx="1828034" cy="3833795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21BBCF04-E8F8-9852-AE0B-E3A048007A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0350" y="2375740"/>
            <a:ext cx="1439999" cy="3017461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4B1526F8-D7C9-E784-5A87-4B5AD684C8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3475" y="2383137"/>
            <a:ext cx="1439999" cy="3002666"/>
          </a:xfrm>
          <a:prstGeom prst="rect">
            <a:avLst/>
          </a:prstGeom>
        </p:spPr>
      </p:pic>
      <p:sp>
        <p:nvSpPr>
          <p:cNvPr id="16" name="TextovéPole 15">
            <a:extLst>
              <a:ext uri="{FF2B5EF4-FFF2-40B4-BE49-F238E27FC236}">
                <a16:creationId xmlns:a16="http://schemas.microsoft.com/office/drawing/2014/main" id="{0C2464FC-7762-D456-9EB2-E618144F9B3F}"/>
              </a:ext>
            </a:extLst>
          </p:cNvPr>
          <p:cNvSpPr txBox="1"/>
          <p:nvPr/>
        </p:nvSpPr>
        <p:spPr>
          <a:xfrm>
            <a:off x="199104" y="5036263"/>
            <a:ext cx="502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080AD02-085F-45C5-97B6-B0561A895852}" type="slidenum">
              <a:rPr lang="cs-CZ"/>
              <a:t>7</a:t>
            </a:fld>
            <a:endParaRPr lang="cs-CZ" dirty="0"/>
          </a:p>
        </p:txBody>
      </p:sp>
      <p:pic>
        <p:nvPicPr>
          <p:cNvPr id="4" name="Screenrecorder-2023-04-07-13-15-48-504(0)">
            <a:hlinkClick r:id="" action="ppaction://media"/>
            <a:extLst>
              <a:ext uri="{FF2B5EF4-FFF2-40B4-BE49-F238E27FC236}">
                <a16:creationId xmlns:a16="http://schemas.microsoft.com/office/drawing/2014/main" id="{F81A68AF-1A4C-DAF5-0392-B96997C2F6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542920" y="1649511"/>
            <a:ext cx="2160000" cy="384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39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566640" y="226081"/>
            <a:ext cx="4976280" cy="1846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r>
              <a:rPr lang="cs-CZ" sz="1200" b="1" spc="-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/>
                <a:ea typeface="DejaVu Sans"/>
              </a:rPr>
              <a:t>Mobilní aplikace pro rozpoznávání zvířat</a:t>
            </a:r>
            <a:endParaRPr lang="cs-CZ" sz="1200" spc="-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566640" y="504000"/>
            <a:ext cx="6478560" cy="553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ct val="100000"/>
              </a:lnSpc>
            </a:pPr>
            <a:r>
              <a:rPr lang="cs-CZ" sz="3600" b="1" spc="-1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"/>
                <a:ea typeface="DejaVu Sans"/>
              </a:rPr>
              <a:t>6 / Shrnutí aktuálního stavu</a:t>
            </a:r>
            <a:endParaRPr lang="cs-CZ" sz="3600" spc="-1" dirty="0">
              <a:solidFill>
                <a:schemeClr val="tx1">
                  <a:lumMod val="95000"/>
                  <a:lumOff val="5000"/>
                </a:schemeClr>
              </a:solidFill>
              <a:latin typeface="Arial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341081F7-F2A9-CF38-E429-B66A533DD087}"/>
              </a:ext>
            </a:extLst>
          </p:cNvPr>
          <p:cNvSpPr/>
          <p:nvPr/>
        </p:nvSpPr>
        <p:spPr>
          <a:xfrm>
            <a:off x="880056" y="1151254"/>
            <a:ext cx="5355205" cy="43635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 marL="285759" indent="-28575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sz="2400" spc="-1" dirty="0">
                <a:latin typeface="Arial"/>
              </a:rPr>
              <a:t>Funkční mobilní aplikace pro Android</a:t>
            </a:r>
          </a:p>
          <a:p>
            <a:pPr marL="285759" indent="-28575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sz="2400" spc="-1" dirty="0">
                <a:latin typeface="Arial"/>
              </a:rPr>
              <a:t>Detekční model naučený 13 zvířat</a:t>
            </a:r>
          </a:p>
          <a:p>
            <a:pPr marL="285759" indent="-28575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sz="2400" spc="-1" dirty="0">
                <a:latin typeface="Arial"/>
              </a:rPr>
              <a:t>Klasifikační model naučený 19 zvířat</a:t>
            </a:r>
          </a:p>
          <a:p>
            <a:pPr marL="285759" indent="-28575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sz="2400" spc="-1" dirty="0">
                <a:latin typeface="Arial"/>
              </a:rPr>
              <a:t>Detail zvířat a zahrad s možností objevů</a:t>
            </a:r>
          </a:p>
          <a:p>
            <a:pPr marL="285759" indent="-28575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sz="2400" spc="-1" dirty="0">
                <a:latin typeface="Arial"/>
              </a:rPr>
              <a:t>Dokumentace téměř hotová</a:t>
            </a:r>
          </a:p>
          <a:p>
            <a:pPr marL="742959" lvl="1" indent="-28575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sz="2000" spc="-1" dirty="0">
                <a:latin typeface="Arial"/>
              </a:rPr>
              <a:t>Návštěva zoo</a:t>
            </a:r>
          </a:p>
          <a:p>
            <a:pPr marL="285759" indent="-28575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sz="2400" spc="-1" dirty="0">
                <a:latin typeface="Arial"/>
              </a:rPr>
              <a:t>Soutěž STOČ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B15E1757-4956-39B6-EFB5-7A36441DC94A}"/>
              </a:ext>
            </a:extLst>
          </p:cNvPr>
          <p:cNvSpPr txBox="1"/>
          <p:nvPr/>
        </p:nvSpPr>
        <p:spPr>
          <a:xfrm>
            <a:off x="199103" y="5036263"/>
            <a:ext cx="50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080AD02-085F-45C5-97B6-B0561A895852}" type="slidenum">
              <a:rPr lang="cs-CZ"/>
              <a:t>8</a:t>
            </a:fld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0B534129-48F7-BF1B-2960-48FBEE1ED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0842" y="1258498"/>
            <a:ext cx="2769726" cy="2769726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32709157-66B4-40D3-79A2-056AB9383123}"/>
              </a:ext>
            </a:extLst>
          </p:cNvPr>
          <p:cNvSpPr txBox="1"/>
          <p:nvPr/>
        </p:nvSpPr>
        <p:spPr>
          <a:xfrm>
            <a:off x="6430842" y="4011942"/>
            <a:ext cx="2769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https://play.google.com/store/apps/details?id=zoo.animals</a:t>
            </a:r>
          </a:p>
        </p:txBody>
      </p:sp>
    </p:spTree>
    <p:extLst>
      <p:ext uri="{BB962C8B-B14F-4D97-AF65-F5344CB8AC3E}">
        <p14:creationId xmlns:p14="http://schemas.microsoft.com/office/powerpoint/2010/main" val="857828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793393" y="1922329"/>
            <a:ext cx="3368704" cy="18466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cs-CZ" sz="6000" spc="-1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"/>
                <a:ea typeface="DejaVu Sans"/>
              </a:rPr>
              <a:t>Děkuji za pozornost</a:t>
            </a:r>
            <a:endParaRPr lang="cs-CZ" sz="6000" spc="-1" dirty="0">
              <a:solidFill>
                <a:schemeClr val="tx1">
                  <a:lumMod val="95000"/>
                  <a:lumOff val="5000"/>
                </a:schemeClr>
              </a:solidFill>
              <a:latin typeface="Arial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9613FE0A-FB79-D199-B1B5-27C4192967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8332" y="983971"/>
            <a:ext cx="4578901" cy="3226695"/>
          </a:xfrm>
          <a:prstGeom prst="rect">
            <a:avLst/>
          </a:prstGeom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6C143564-0E24-9399-CCE5-54F6B40D492B}"/>
              </a:ext>
            </a:extLst>
          </p:cNvPr>
          <p:cNvSpPr txBox="1"/>
          <p:nvPr/>
        </p:nvSpPr>
        <p:spPr>
          <a:xfrm>
            <a:off x="4708332" y="4210665"/>
            <a:ext cx="45789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000" dirty="0"/>
              <a:t>https://twitter.com/ErickGalinkin/status/1493649459460325381/photo/1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AA7F017C-8587-A7DC-3A18-2081901C52B8}"/>
              </a:ext>
            </a:extLst>
          </p:cNvPr>
          <p:cNvSpPr txBox="1"/>
          <p:nvPr/>
        </p:nvSpPr>
        <p:spPr>
          <a:xfrm>
            <a:off x="199103" y="5036263"/>
            <a:ext cx="53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080AD02-085F-45C5-97B6-B0561A895852}" type="slidenum">
              <a:rPr lang="cs-CZ"/>
              <a:t>9</a:t>
            </a:fld>
            <a:endParaRPr lang="cs-CZ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1610</TotalTime>
  <Words>255</Words>
  <Application>Microsoft Office PowerPoint</Application>
  <PresentationFormat>Vlastní</PresentationFormat>
  <Paragraphs>72</Paragraphs>
  <Slides>9</Slides>
  <Notes>9</Notes>
  <HiddenSlides>0</HiddenSlides>
  <MMClips>1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2</vt:i4>
      </vt:variant>
      <vt:variant>
        <vt:lpstr>Nadpisy snímků</vt:lpstr>
      </vt:variant>
      <vt:variant>
        <vt:i4>9</vt:i4>
      </vt:variant>
    </vt:vector>
  </HeadingPairs>
  <TitlesOfParts>
    <vt:vector size="16" baseType="lpstr">
      <vt:lpstr>Arial</vt:lpstr>
      <vt:lpstr>Calibri</vt:lpstr>
      <vt:lpstr>Source Sans Pro</vt:lpstr>
      <vt:lpstr>Symbol</vt:lpstr>
      <vt:lpstr>Wingdings</vt:lpstr>
      <vt:lpstr>Office Theme</vt:lpstr>
      <vt:lpstr>Office Theme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subject/>
  <dc:creator>Jiří Daberger</dc:creator>
  <dc:description/>
  <cp:lastModifiedBy>Jiří Daberger</cp:lastModifiedBy>
  <cp:revision>100</cp:revision>
  <dcterms:created xsi:type="dcterms:W3CDTF">2019-09-03T10:06:13Z</dcterms:created>
  <dcterms:modified xsi:type="dcterms:W3CDTF">2023-04-13T15:07:08Z</dcterms:modified>
  <dc:language>cs-CZ</dc:language>
</cp:coreProperties>
</file>